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63" r:id="rId3"/>
    <p:sldId id="267" r:id="rId4"/>
    <p:sldId id="265" r:id="rId5"/>
    <p:sldId id="259" r:id="rId6"/>
    <p:sldId id="264" r:id="rId7"/>
    <p:sldId id="260" r:id="rId8"/>
    <p:sldId id="257" r:id="rId9"/>
    <p:sldId id="266" r:id="rId10"/>
    <p:sldId id="262" r:id="rId11"/>
    <p:sldId id="261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na Tåg" initials="ST" lastIdx="1" clrIdx="0">
    <p:extLst>
      <p:ext uri="{19B8F6BF-5375-455C-9EA6-DF929625EA0E}">
        <p15:presenceInfo xmlns:p15="http://schemas.microsoft.com/office/powerpoint/2012/main" userId="S-1-5-21-925486993-221958224-1332092867-3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258" autoAdjust="0"/>
  </p:normalViewPr>
  <p:slideViewPr>
    <p:cSldViewPr snapToGrid="0">
      <p:cViewPr varScale="1">
        <p:scale>
          <a:sx n="72" d="100"/>
          <a:sy n="72" d="100"/>
        </p:scale>
        <p:origin x="1790" y="67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47424-2E5D-431B-BBE7-73B49E3FD9B6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19DBA-9531-41A3-A1CC-44FAC7D0A8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7598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19DBA-9531-41A3-A1CC-44FAC7D0A804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227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19DBA-9531-41A3-A1CC-44FAC7D0A804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4415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19DBA-9531-41A3-A1CC-44FAC7D0A804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5981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19DBA-9531-41A3-A1CC-44FAC7D0A804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005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19DBA-9531-41A3-A1CC-44FAC7D0A804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9619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19DBA-9531-41A3-A1CC-44FAC7D0A804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50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406402" y="-100217"/>
            <a:ext cx="8830056" cy="6380550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6868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823875"/>
              <a:gd name="connsiteY0" fmla="*/ 0 h 5733143"/>
              <a:gd name="connsiteX1" fmla="*/ 8763000 w 8823875"/>
              <a:gd name="connsiteY1" fmla="*/ 0 h 5733143"/>
              <a:gd name="connsiteX2" fmla="*/ 8763000 w 8823875"/>
              <a:gd name="connsiteY2" fmla="*/ 5733143 h 5733143"/>
              <a:gd name="connsiteX3" fmla="*/ 0 w 8823875"/>
              <a:gd name="connsiteY3" fmla="*/ 5733143 h 5733143"/>
              <a:gd name="connsiteX4" fmla="*/ 0 w 8823875"/>
              <a:gd name="connsiteY4" fmla="*/ 0 h 5733143"/>
              <a:gd name="connsiteX5" fmla="*/ 411843 w 8823875"/>
              <a:gd name="connsiteY5" fmla="*/ 395442 h 5733143"/>
              <a:gd name="connsiteX6" fmla="*/ 411843 w 8823875"/>
              <a:gd name="connsiteY6" fmla="*/ 3027588 h 5733143"/>
              <a:gd name="connsiteX7" fmla="*/ 8820785 w 8823875"/>
              <a:gd name="connsiteY7" fmla="*/ 3036859 h 5733143"/>
              <a:gd name="connsiteX8" fmla="*/ 8753856 w 8823875"/>
              <a:gd name="connsiteY8" fmla="*/ 399145 h 5733143"/>
              <a:gd name="connsiteX9" fmla="*/ 411843 w 8823875"/>
              <a:gd name="connsiteY9" fmla="*/ 395442 h 5733143"/>
              <a:gd name="connsiteX0" fmla="*/ 0 w 8830056"/>
              <a:gd name="connsiteY0" fmla="*/ 0 h 5733143"/>
              <a:gd name="connsiteX1" fmla="*/ 8763000 w 8830056"/>
              <a:gd name="connsiteY1" fmla="*/ 0 h 5733143"/>
              <a:gd name="connsiteX2" fmla="*/ 8763000 w 8830056"/>
              <a:gd name="connsiteY2" fmla="*/ 5733143 h 5733143"/>
              <a:gd name="connsiteX3" fmla="*/ 0 w 8830056"/>
              <a:gd name="connsiteY3" fmla="*/ 5733143 h 5733143"/>
              <a:gd name="connsiteX4" fmla="*/ 0 w 8830056"/>
              <a:gd name="connsiteY4" fmla="*/ 0 h 5733143"/>
              <a:gd name="connsiteX5" fmla="*/ 411843 w 8830056"/>
              <a:gd name="connsiteY5" fmla="*/ 395442 h 5733143"/>
              <a:gd name="connsiteX6" fmla="*/ 411843 w 8830056"/>
              <a:gd name="connsiteY6" fmla="*/ 3027588 h 5733143"/>
              <a:gd name="connsiteX7" fmla="*/ 8820785 w 8830056"/>
              <a:gd name="connsiteY7" fmla="*/ 3036859 h 5733143"/>
              <a:gd name="connsiteX8" fmla="*/ 8830056 w 8830056"/>
              <a:gd name="connsiteY8" fmla="*/ 399145 h 5733143"/>
              <a:gd name="connsiteX9" fmla="*/ 411843 w 8830056"/>
              <a:gd name="connsiteY9" fmla="*/ 395442 h 5733143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490629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30056" h="5824627">
                <a:moveTo>
                  <a:pt x="0" y="91484"/>
                </a:moveTo>
                <a:lnTo>
                  <a:pt x="8763000" y="91484"/>
                </a:lnTo>
                <a:lnTo>
                  <a:pt x="8763000" y="5824627"/>
                </a:lnTo>
                <a:lnTo>
                  <a:pt x="0" y="5824627"/>
                </a:lnTo>
                <a:lnTo>
                  <a:pt x="0" y="91484"/>
                </a:lnTo>
                <a:close/>
                <a:moveTo>
                  <a:pt x="411843" y="0"/>
                </a:moveTo>
                <a:lnTo>
                  <a:pt x="411843" y="3327754"/>
                </a:lnTo>
                <a:lnTo>
                  <a:pt x="8820785" y="3337025"/>
                </a:lnTo>
                <a:cubicBezTo>
                  <a:pt x="8823875" y="1903739"/>
                  <a:pt x="8826966" y="1436989"/>
                  <a:pt x="8830056" y="3703"/>
                </a:cubicBezTo>
                <a:lnTo>
                  <a:pt x="4118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6796" y="4136566"/>
            <a:ext cx="5139273" cy="338554"/>
          </a:xfrm>
        </p:spPr>
        <p:txBody>
          <a:bodyPr lIns="0">
            <a:spAutoFit/>
          </a:bodyPr>
          <a:lstStyle>
            <a:lvl1pPr>
              <a:defRPr sz="2200" b="0" baseline="0"/>
            </a:lvl1pPr>
          </a:lstStyle>
          <a:p>
            <a:r>
              <a:rPr lang="en-GB" noProof="0" dirty="0" err="1" smtClean="0"/>
              <a:t>Otsikko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6796" y="5459961"/>
            <a:ext cx="5139274" cy="430887"/>
          </a:xfrm>
        </p:spPr>
        <p:txBody>
          <a:bodyPr lIns="0">
            <a:spAutoFit/>
          </a:bodyPr>
          <a:lstStyle>
            <a:lvl1pPr marL="0" indent="0" algn="l">
              <a:buNone/>
              <a:defRPr sz="1400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 smtClean="0"/>
              <a:t>Etunimi</a:t>
            </a:r>
            <a:r>
              <a:rPr lang="en-GB" noProof="0" dirty="0" smtClean="0"/>
              <a:t> </a:t>
            </a:r>
            <a:r>
              <a:rPr lang="en-GB" noProof="0" dirty="0" err="1" smtClean="0"/>
              <a:t>Sukunimi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err="1" smtClean="0"/>
              <a:t>Seminaari</a:t>
            </a:r>
            <a:r>
              <a:rPr lang="en-GB" noProof="0" dirty="0" smtClean="0"/>
              <a:t>/</a:t>
            </a:r>
            <a:r>
              <a:rPr lang="en-GB" noProof="0" dirty="0" err="1" smtClean="0"/>
              <a:t>tapahtuma</a:t>
            </a:r>
            <a:r>
              <a:rPr lang="en-GB" noProof="0" dirty="0" smtClean="0"/>
              <a:t> xx Month </a:t>
            </a:r>
            <a:r>
              <a:rPr lang="en-GB" noProof="0" dirty="0" err="1" smtClean="0"/>
              <a:t>xxxx</a:t>
            </a:r>
            <a:endParaRPr lang="en-GB" noProof="0" dirty="0"/>
          </a:p>
        </p:txBody>
      </p:sp>
      <p:pic>
        <p:nvPicPr>
          <p:cNvPr id="7" name="Picture 6" descr="TK_SE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54" y="3924168"/>
            <a:ext cx="2378946" cy="4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13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kaksi palstaa ja kuv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98" y="369084"/>
            <a:ext cx="7719402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705600" y="1600200"/>
            <a:ext cx="3739288" cy="27098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4668083" y="1600200"/>
            <a:ext cx="3739288" cy="27098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pic>
        <p:nvPicPr>
          <p:cNvPr id="15" name="Picture 14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9F89C3F1-37F1-45C3-8473-348B5CE937B0}" type="datetime3">
              <a:rPr lang="en-US" smtClean="0"/>
              <a:t>26 October 2017</a:t>
            </a:fld>
            <a:endParaRPr lang="fi-FI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99" y="4868103"/>
            <a:ext cx="6423399" cy="141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48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406402" y="-100217"/>
            <a:ext cx="8830056" cy="6380550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6868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823875"/>
              <a:gd name="connsiteY0" fmla="*/ 0 h 5733143"/>
              <a:gd name="connsiteX1" fmla="*/ 8763000 w 8823875"/>
              <a:gd name="connsiteY1" fmla="*/ 0 h 5733143"/>
              <a:gd name="connsiteX2" fmla="*/ 8763000 w 8823875"/>
              <a:gd name="connsiteY2" fmla="*/ 5733143 h 5733143"/>
              <a:gd name="connsiteX3" fmla="*/ 0 w 8823875"/>
              <a:gd name="connsiteY3" fmla="*/ 5733143 h 5733143"/>
              <a:gd name="connsiteX4" fmla="*/ 0 w 8823875"/>
              <a:gd name="connsiteY4" fmla="*/ 0 h 5733143"/>
              <a:gd name="connsiteX5" fmla="*/ 411843 w 8823875"/>
              <a:gd name="connsiteY5" fmla="*/ 395442 h 5733143"/>
              <a:gd name="connsiteX6" fmla="*/ 411843 w 8823875"/>
              <a:gd name="connsiteY6" fmla="*/ 3027588 h 5733143"/>
              <a:gd name="connsiteX7" fmla="*/ 8820785 w 8823875"/>
              <a:gd name="connsiteY7" fmla="*/ 3036859 h 5733143"/>
              <a:gd name="connsiteX8" fmla="*/ 8753856 w 8823875"/>
              <a:gd name="connsiteY8" fmla="*/ 399145 h 5733143"/>
              <a:gd name="connsiteX9" fmla="*/ 411843 w 8823875"/>
              <a:gd name="connsiteY9" fmla="*/ 395442 h 5733143"/>
              <a:gd name="connsiteX0" fmla="*/ 0 w 8830056"/>
              <a:gd name="connsiteY0" fmla="*/ 0 h 5733143"/>
              <a:gd name="connsiteX1" fmla="*/ 8763000 w 8830056"/>
              <a:gd name="connsiteY1" fmla="*/ 0 h 5733143"/>
              <a:gd name="connsiteX2" fmla="*/ 8763000 w 8830056"/>
              <a:gd name="connsiteY2" fmla="*/ 5733143 h 5733143"/>
              <a:gd name="connsiteX3" fmla="*/ 0 w 8830056"/>
              <a:gd name="connsiteY3" fmla="*/ 5733143 h 5733143"/>
              <a:gd name="connsiteX4" fmla="*/ 0 w 8830056"/>
              <a:gd name="connsiteY4" fmla="*/ 0 h 5733143"/>
              <a:gd name="connsiteX5" fmla="*/ 411843 w 8830056"/>
              <a:gd name="connsiteY5" fmla="*/ 395442 h 5733143"/>
              <a:gd name="connsiteX6" fmla="*/ 411843 w 8830056"/>
              <a:gd name="connsiteY6" fmla="*/ 3027588 h 5733143"/>
              <a:gd name="connsiteX7" fmla="*/ 8820785 w 8830056"/>
              <a:gd name="connsiteY7" fmla="*/ 3036859 h 5733143"/>
              <a:gd name="connsiteX8" fmla="*/ 8830056 w 8830056"/>
              <a:gd name="connsiteY8" fmla="*/ 399145 h 5733143"/>
              <a:gd name="connsiteX9" fmla="*/ 411843 w 8830056"/>
              <a:gd name="connsiteY9" fmla="*/ 395442 h 5733143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490629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30056" h="5824627">
                <a:moveTo>
                  <a:pt x="0" y="91484"/>
                </a:moveTo>
                <a:lnTo>
                  <a:pt x="8763000" y="91484"/>
                </a:lnTo>
                <a:lnTo>
                  <a:pt x="8763000" y="5824627"/>
                </a:lnTo>
                <a:lnTo>
                  <a:pt x="0" y="5824627"/>
                </a:lnTo>
                <a:lnTo>
                  <a:pt x="0" y="91484"/>
                </a:lnTo>
                <a:close/>
                <a:moveTo>
                  <a:pt x="411843" y="0"/>
                </a:moveTo>
                <a:lnTo>
                  <a:pt x="411843" y="3327754"/>
                </a:lnTo>
                <a:lnTo>
                  <a:pt x="8820785" y="3337025"/>
                </a:lnTo>
                <a:cubicBezTo>
                  <a:pt x="8823875" y="1903739"/>
                  <a:pt x="8826966" y="1436989"/>
                  <a:pt x="8830056" y="3703"/>
                </a:cubicBezTo>
                <a:lnTo>
                  <a:pt x="4118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812798" y="4148156"/>
            <a:ext cx="5139273" cy="384721"/>
          </a:xfrm>
        </p:spPr>
        <p:txBody>
          <a:bodyPr>
            <a:spAutoFit/>
          </a:bodyPr>
          <a:lstStyle>
            <a:lvl1pPr>
              <a:defRPr sz="2500" b="1" baseline="0"/>
            </a:lvl1pPr>
          </a:lstStyle>
          <a:p>
            <a:r>
              <a:rPr lang="en-GB" noProof="0" dirty="0" smtClean="0"/>
              <a:t>Thank You!</a:t>
            </a:r>
            <a:endParaRPr lang="en-GB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797" y="5025331"/>
            <a:ext cx="5139274" cy="430887"/>
          </a:xfrm>
        </p:spPr>
        <p:txBody>
          <a:bodyPr>
            <a:sp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 smtClean="0"/>
              <a:t>Etunimi</a:t>
            </a:r>
            <a:r>
              <a:rPr lang="en-GB" noProof="0" dirty="0" smtClean="0"/>
              <a:t> </a:t>
            </a:r>
            <a:r>
              <a:rPr lang="en-GB" noProof="0" dirty="0" err="1" smtClean="0"/>
              <a:t>Sukunimi</a:t>
            </a:r>
            <a:r>
              <a:rPr lang="en-GB" noProof="0" dirty="0" smtClean="0"/>
              <a:t> etunimi.sukunimi@stat.fi</a:t>
            </a:r>
            <a:br>
              <a:rPr lang="en-GB" noProof="0" dirty="0" smtClean="0"/>
            </a:br>
            <a:r>
              <a:rPr lang="en-GB" noProof="0" dirty="0" err="1" smtClean="0"/>
              <a:t>Seminaari</a:t>
            </a:r>
            <a:r>
              <a:rPr lang="en-GB" noProof="0" dirty="0" smtClean="0"/>
              <a:t>/</a:t>
            </a:r>
            <a:r>
              <a:rPr lang="en-GB" noProof="0" dirty="0" err="1" smtClean="0"/>
              <a:t>tapahtuma</a:t>
            </a:r>
            <a:r>
              <a:rPr lang="en-GB" noProof="0" dirty="0" smtClean="0"/>
              <a:t> xx Month </a:t>
            </a:r>
            <a:r>
              <a:rPr lang="en-GB" noProof="0" dirty="0" err="1" smtClean="0"/>
              <a:t>xxxx</a:t>
            </a:r>
            <a:endParaRPr lang="en-GB" noProof="0" dirty="0"/>
          </a:p>
        </p:txBody>
      </p:sp>
      <p:pic>
        <p:nvPicPr>
          <p:cNvPr id="12" name="Picture 11" descr="TK_SE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260" y="3962401"/>
            <a:ext cx="2455364" cy="50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1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98" y="369084"/>
            <a:ext cx="7734803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704598" y="1600199"/>
            <a:ext cx="7734300" cy="44116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pic>
        <p:nvPicPr>
          <p:cNvPr id="9" name="Picture 8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77BE2130-9D1C-4222-90F3-0F55C6DA7293}" type="datetime3">
              <a:rPr lang="en-US" smtClean="0"/>
              <a:t>26 October 2017</a:t>
            </a:fld>
            <a:endParaRPr lang="fi-FI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335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06398" y="-15195"/>
            <a:ext cx="834972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04329" y="4278366"/>
            <a:ext cx="7565139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04329" y="5458662"/>
            <a:ext cx="4854099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11" y="5723292"/>
            <a:ext cx="1489657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73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06398" y="-15195"/>
            <a:ext cx="834972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04329" y="4278366"/>
            <a:ext cx="7565139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04329" y="5458662"/>
            <a:ext cx="4854099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11" y="5723292"/>
            <a:ext cx="1489657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2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06398" y="-15195"/>
            <a:ext cx="834972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04329" y="4278366"/>
            <a:ext cx="7565139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04329" y="5458662"/>
            <a:ext cx="4854099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11" y="5723292"/>
            <a:ext cx="1489657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4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06398" y="-15195"/>
            <a:ext cx="834972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04329" y="4278366"/>
            <a:ext cx="7565139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04329" y="5458662"/>
            <a:ext cx="4854099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11" y="5723292"/>
            <a:ext cx="1489657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33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94" y="369084"/>
            <a:ext cx="7711806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704850" y="1600199"/>
            <a:ext cx="3754438" cy="441113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sp>
        <p:nvSpPr>
          <p:cNvPr id="16" name="Content Placeholder 14"/>
          <p:cNvSpPr>
            <a:spLocks noGrp="1"/>
          </p:cNvSpPr>
          <p:nvPr>
            <p:ph sz="quarter" idx="16"/>
          </p:nvPr>
        </p:nvSpPr>
        <p:spPr>
          <a:xfrm>
            <a:off x="4669562" y="1600199"/>
            <a:ext cx="3754438" cy="441113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pic>
        <p:nvPicPr>
          <p:cNvPr id="11" name="Picture 10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54068864-3DCD-45EB-8025-4A7465008565}" type="datetime3">
              <a:rPr lang="en-US" smtClean="0"/>
              <a:t>26 October 2017</a:t>
            </a:fld>
            <a:endParaRPr lang="fi-FI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4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ala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94" y="369084"/>
            <a:ext cx="7719612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12194" y="2159000"/>
            <a:ext cx="7719612" cy="385233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3B0"/>
                </a:solidFill>
                <a:effectLst/>
                <a:uLnTx/>
                <a:uFillTx/>
                <a:latin typeface="Arial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Muokkaa tekstin perustyylejä napsauttamalla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04850" y="1346205"/>
            <a:ext cx="7726363" cy="312738"/>
          </a:xfrm>
        </p:spPr>
        <p:txBody>
          <a:bodyPr/>
          <a:lstStyle>
            <a:lvl1pPr marL="0" indent="0">
              <a:buNone/>
              <a:defRPr b="1">
                <a:solidFill>
                  <a:srgbClr val="0073B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pic>
        <p:nvPicPr>
          <p:cNvPr id="12" name="Picture 11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DE3E3E78-0EA0-475C-8941-BAD4BA1F3ABE}" type="datetime3">
              <a:rPr lang="en-US" smtClean="0"/>
              <a:t>26 October 2017</a:t>
            </a:fld>
            <a:endParaRPr lang="fi-FI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934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kaksi palstaa ja kuv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98" y="369084"/>
            <a:ext cx="7719402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705600" y="1600200"/>
            <a:ext cx="3739288" cy="27098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4668083" y="1600200"/>
            <a:ext cx="3739288" cy="27098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pic>
        <p:nvPicPr>
          <p:cNvPr id="15" name="Picture 14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C9DB463F-BC82-4A6B-9ACC-62973E81DCDE}" type="datetime3">
              <a:rPr lang="en-US" smtClean="0"/>
              <a:t>26 October 2017</a:t>
            </a:fld>
            <a:endParaRPr lang="fi-FI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99" y="4868103"/>
            <a:ext cx="6423399" cy="141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599" y="366766"/>
            <a:ext cx="7734802" cy="430887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598" y="1548000"/>
            <a:ext cx="7734803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en-GB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D400040D-4F09-40E9-B523-2CFA794B7151}" type="datetime3">
              <a:rPr lang="en-US" smtClean="0"/>
              <a:t>26 October 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533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0" r:id="rId4"/>
    <p:sldLayoutId id="2147483681" r:id="rId5"/>
    <p:sldLayoutId id="2147483682" r:id="rId6"/>
    <p:sldLayoutId id="2147483676" r:id="rId7"/>
    <p:sldLayoutId id="2147483677" r:id="rId8"/>
    <p:sldLayoutId id="2147483678" r:id="rId9"/>
    <p:sldLayoutId id="2147483683" r:id="rId10"/>
    <p:sldLayoutId id="2147483679" r:id="rId11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3B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606796" y="4136566"/>
            <a:ext cx="5139273" cy="677108"/>
          </a:xfrm>
        </p:spPr>
        <p:txBody>
          <a:bodyPr/>
          <a:lstStyle/>
          <a:p>
            <a:r>
              <a:rPr lang="en-US" dirty="0" smtClean="0"/>
              <a:t>Discussant</a:t>
            </a:r>
            <a:r>
              <a:rPr lang="fi-FI" dirty="0" smtClean="0"/>
              <a:t> </a:t>
            </a:r>
            <a:r>
              <a:rPr lang="en-US" dirty="0" smtClean="0"/>
              <a:t>Remarks</a:t>
            </a:r>
            <a:r>
              <a:rPr lang="fi-FI" dirty="0" smtClean="0"/>
              <a:t> on </a:t>
            </a:r>
            <a:r>
              <a:rPr lang="en-US" dirty="0"/>
              <a:t>Engineering </a:t>
            </a:r>
            <a:r>
              <a:rPr lang="en-US" dirty="0" smtClean="0"/>
              <a:t>Services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606796" y="5459961"/>
            <a:ext cx="5139274" cy="473976"/>
          </a:xfrm>
        </p:spPr>
        <p:txBody>
          <a:bodyPr/>
          <a:lstStyle/>
          <a:p>
            <a:r>
              <a:rPr lang="fi-FI" dirty="0" smtClean="0"/>
              <a:t>Susanna Tåg</a:t>
            </a:r>
          </a:p>
          <a:p>
            <a:r>
              <a:rPr lang="fi-FI" dirty="0" smtClean="0"/>
              <a:t>32nd </a:t>
            </a:r>
            <a:r>
              <a:rPr lang="fi-FI" dirty="0" err="1" smtClean="0"/>
              <a:t>Voorburg</a:t>
            </a:r>
            <a:r>
              <a:rPr lang="fi-FI" dirty="0" smtClean="0"/>
              <a:t> Group </a:t>
            </a:r>
            <a:r>
              <a:rPr lang="en-US" dirty="0" smtClean="0"/>
              <a:t>Meeting</a:t>
            </a:r>
            <a:r>
              <a:rPr lang="fi-FI" dirty="0" smtClean="0"/>
              <a:t>, New Delhi, October 26, 2017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135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&amp; SPPI – Coherence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04598" y="1408813"/>
            <a:ext cx="8014100" cy="4651745"/>
          </a:xfrm>
        </p:spPr>
        <p:txBody>
          <a:bodyPr/>
          <a:lstStyle/>
          <a:p>
            <a:r>
              <a:rPr lang="en-US" dirty="0" smtClean="0"/>
              <a:t>Generally seem to be coherent, but some issues with:</a:t>
            </a:r>
          </a:p>
          <a:p>
            <a:endParaRPr lang="en-US" dirty="0" smtClean="0"/>
          </a:p>
          <a:p>
            <a:r>
              <a:rPr lang="en-US" dirty="0" smtClean="0"/>
              <a:t>Sampling units</a:t>
            </a:r>
          </a:p>
          <a:p>
            <a:pPr lvl="1"/>
            <a:r>
              <a:rPr lang="en-US" dirty="0"/>
              <a:t>Industry </a:t>
            </a:r>
            <a:r>
              <a:rPr lang="en-US" dirty="0" smtClean="0"/>
              <a:t>vs product</a:t>
            </a:r>
          </a:p>
          <a:p>
            <a:pPr lvl="1"/>
            <a:r>
              <a:rPr lang="en-US" dirty="0" smtClean="0"/>
              <a:t>Enterprise vs establishment vs Kind-of-Activity Unit</a:t>
            </a:r>
          </a:p>
          <a:p>
            <a:pPr lvl="1"/>
            <a:endParaRPr lang="en-US" dirty="0"/>
          </a:p>
          <a:p>
            <a:r>
              <a:rPr lang="en-US" dirty="0" smtClean="0"/>
              <a:t>Coverage of SPPI</a:t>
            </a:r>
          </a:p>
          <a:p>
            <a:endParaRPr lang="en-US" dirty="0"/>
          </a:p>
          <a:p>
            <a:r>
              <a:rPr lang="en-US" dirty="0" smtClean="0"/>
              <a:t>Output by destination (</a:t>
            </a:r>
            <a:r>
              <a:rPr lang="en-US" dirty="0" err="1" smtClean="0"/>
              <a:t>BtoB</a:t>
            </a:r>
            <a:r>
              <a:rPr lang="en-US" dirty="0" smtClean="0"/>
              <a:t>, </a:t>
            </a:r>
            <a:r>
              <a:rPr lang="en-US" dirty="0" err="1" smtClean="0"/>
              <a:t>BtoC</a:t>
            </a:r>
            <a:r>
              <a:rPr lang="en-US" dirty="0" smtClean="0"/>
              <a:t>, </a:t>
            </a:r>
            <a:r>
              <a:rPr lang="en-US" dirty="0" err="1" smtClean="0"/>
              <a:t>BtoG</a:t>
            </a:r>
            <a:r>
              <a:rPr lang="en-US" dirty="0" smtClean="0"/>
              <a:t>, </a:t>
            </a:r>
            <a:r>
              <a:rPr lang="en-US" dirty="0" err="1" smtClean="0"/>
              <a:t>BtoX</a:t>
            </a:r>
            <a:r>
              <a:rPr lang="en-US" dirty="0" smtClean="0"/>
              <a:t>, etc.)</a:t>
            </a:r>
          </a:p>
          <a:p>
            <a:endParaRPr lang="en-US" dirty="0"/>
          </a:p>
          <a:p>
            <a:r>
              <a:rPr lang="en-US" dirty="0" smtClean="0"/>
              <a:t>Timing : NA and volume indices would need prices monthly and with a shorter lag </a:t>
            </a:r>
            <a:r>
              <a:rPr lang="en-US" dirty="0" smtClean="0">
                <a:sym typeface="Wingdings" panose="05000000000000000000" pitchFamily="2" charset="2"/>
              </a:rPr>
              <a:t> need for interpolation &amp; extrapolation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3B0DD4F-92C1-4A99-8720-9F121623752E}" type="datetime3">
              <a:rPr lang="en-US" smtClean="0"/>
              <a:t>26 October 2017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708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>
          <a:xfrm>
            <a:off x="812798" y="4148156"/>
            <a:ext cx="5139273" cy="384721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>
          <a:xfrm>
            <a:off x="812797" y="5025331"/>
            <a:ext cx="5139274" cy="473976"/>
          </a:xfrm>
        </p:spPr>
        <p:txBody>
          <a:bodyPr/>
          <a:lstStyle/>
          <a:p>
            <a:r>
              <a:rPr lang="fi-FI" dirty="0"/>
              <a:t>Susanna Tåg</a:t>
            </a:r>
          </a:p>
          <a:p>
            <a:r>
              <a:rPr lang="fi-FI" dirty="0"/>
              <a:t>32nd </a:t>
            </a:r>
            <a:r>
              <a:rPr lang="fi-FI" dirty="0" err="1"/>
              <a:t>Voorburg</a:t>
            </a:r>
            <a:r>
              <a:rPr lang="fi-FI" dirty="0"/>
              <a:t> Group </a:t>
            </a:r>
            <a:r>
              <a:rPr lang="en-US" dirty="0"/>
              <a:t>Meeting</a:t>
            </a:r>
            <a:r>
              <a:rPr lang="fi-FI" dirty="0"/>
              <a:t>, New Delhi, October 26, </a:t>
            </a:r>
            <a:r>
              <a:rPr lang="fi-FI" dirty="0" smtClean="0"/>
              <a:t>2017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1281113" cy="365125"/>
          </a:xfrm>
        </p:spPr>
        <p:txBody>
          <a:bodyPr/>
          <a:lstStyle/>
          <a:p>
            <a:fld id="{A9BE863F-00D4-412E-AD64-464D76A0BA36}" type="datetime3">
              <a:rPr lang="en-US" smtClean="0"/>
              <a:t>26 October 2017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704850" cy="365125"/>
          </a:xfrm>
        </p:spPr>
        <p:txBody>
          <a:bodyPr/>
          <a:lstStyle/>
          <a:p>
            <a:fld id="{1379233F-897F-45AF-8EE5-A97FD3C22AFA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99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Jakob Kalko (Norway), Ramon Bravo (Mexico)</a:t>
            </a:r>
            <a:r>
              <a:rPr lang="en-US" dirty="0"/>
              <a:t> </a:t>
            </a:r>
            <a:r>
              <a:rPr lang="en-US" dirty="0" smtClean="0"/>
              <a:t>&amp; Agnieszka </a:t>
            </a:r>
            <a:r>
              <a:rPr lang="en-US" dirty="0" err="1" smtClean="0"/>
              <a:t>Matulska-Bachura</a:t>
            </a:r>
            <a:r>
              <a:rPr lang="en-US" dirty="0" smtClean="0"/>
              <a:t> (Poland)</a:t>
            </a:r>
          </a:p>
          <a:p>
            <a:endParaRPr lang="en-US" dirty="0" smtClean="0"/>
          </a:p>
          <a:p>
            <a:r>
              <a:rPr lang="en-US" dirty="0" smtClean="0"/>
              <a:t>SPPI</a:t>
            </a:r>
          </a:p>
          <a:p>
            <a:pPr lvl="1"/>
            <a:r>
              <a:rPr lang="en-US" dirty="0" smtClean="0"/>
              <a:t>Yann </a:t>
            </a:r>
            <a:r>
              <a:rPr lang="en-US" dirty="0" err="1" smtClean="0"/>
              <a:t>Leurs</a:t>
            </a:r>
            <a:r>
              <a:rPr lang="en-US" dirty="0" smtClean="0"/>
              <a:t> &amp; </a:t>
            </a:r>
            <a:r>
              <a:rPr lang="fi-FI" dirty="0" err="1"/>
              <a:t>Frédéric</a:t>
            </a:r>
            <a:r>
              <a:rPr lang="fi-FI" dirty="0"/>
              <a:t> </a:t>
            </a:r>
            <a:r>
              <a:rPr lang="fi-FI" dirty="0" err="1"/>
              <a:t>Ouradou</a:t>
            </a:r>
            <a:r>
              <a:rPr lang="en-US" dirty="0" smtClean="0"/>
              <a:t> (France)</a:t>
            </a:r>
          </a:p>
          <a:p>
            <a:pPr lvl="1"/>
            <a:r>
              <a:rPr lang="en-US" dirty="0" smtClean="0"/>
              <a:t>Maja Dozet &amp; </a:t>
            </a:r>
            <a:r>
              <a:rPr lang="fi-FI" dirty="0" err="1"/>
              <a:t>Josipa</a:t>
            </a:r>
            <a:r>
              <a:rPr lang="fi-FI" dirty="0"/>
              <a:t> </a:t>
            </a:r>
            <a:r>
              <a:rPr lang="fi-FI" dirty="0" err="1"/>
              <a:t>Kalčić</a:t>
            </a:r>
            <a:r>
              <a:rPr lang="fi-FI" dirty="0"/>
              <a:t> </a:t>
            </a:r>
            <a:r>
              <a:rPr lang="fi-FI" dirty="0" err="1"/>
              <a:t>Ivanić</a:t>
            </a:r>
            <a:r>
              <a:rPr lang="en-US" dirty="0" smtClean="0"/>
              <a:t> </a:t>
            </a:r>
            <a:r>
              <a:rPr lang="en-US" dirty="0" smtClean="0"/>
              <a:t>(Croatia)</a:t>
            </a:r>
          </a:p>
          <a:p>
            <a:pPr lvl="1"/>
            <a:r>
              <a:rPr lang="en-US" dirty="0" smtClean="0"/>
              <a:t>Cristina </a:t>
            </a:r>
            <a:r>
              <a:rPr lang="en-US" dirty="0" err="1" smtClean="0"/>
              <a:t>Cecconi</a:t>
            </a:r>
            <a:r>
              <a:rPr lang="en-US" dirty="0" smtClean="0"/>
              <a:t> &amp; Salvatore </a:t>
            </a:r>
            <a:r>
              <a:rPr lang="en-US" dirty="0" err="1" smtClean="0"/>
              <a:t>Cavallaro</a:t>
            </a:r>
            <a:r>
              <a:rPr lang="en-US" dirty="0" smtClean="0"/>
              <a:t>, presented by </a:t>
            </a:r>
            <a:r>
              <a:rPr lang="en-US" dirty="0" err="1" smtClean="0"/>
              <a:t>Fabrizio</a:t>
            </a:r>
            <a:r>
              <a:rPr lang="en-US" dirty="0" smtClean="0"/>
              <a:t> </a:t>
            </a:r>
            <a:r>
              <a:rPr lang="en-US" dirty="0" err="1" smtClean="0"/>
              <a:t>Marinucci</a:t>
            </a:r>
            <a:r>
              <a:rPr lang="en-US" dirty="0" smtClean="0"/>
              <a:t> (Italy)</a:t>
            </a:r>
          </a:p>
          <a:p>
            <a:pPr lvl="1"/>
            <a:r>
              <a:rPr lang="en-US" dirty="0" err="1" smtClean="0"/>
              <a:t>Moegi</a:t>
            </a:r>
            <a:r>
              <a:rPr lang="en-US" dirty="0" smtClean="0"/>
              <a:t> Inoue (Japan)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8BF2D48-90A3-441D-BDD7-82E5B935D504}" type="datetime3">
              <a:rPr lang="en-US" smtClean="0"/>
              <a:t>26 October 2017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46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General </a:t>
            </a:r>
            <a:r>
              <a:rPr lang="en-US" dirty="0" smtClean="0"/>
              <a:t>Remarks</a:t>
            </a:r>
            <a:r>
              <a:rPr lang="fi-FI" dirty="0" smtClean="0"/>
              <a:t> on Engineering Services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Wide range of services within the industry</a:t>
            </a:r>
          </a:p>
          <a:p>
            <a:r>
              <a:rPr lang="en-US" dirty="0"/>
              <a:t>Some countries have experienced </a:t>
            </a:r>
            <a:r>
              <a:rPr lang="en-US" dirty="0" smtClean="0"/>
              <a:t>decrease </a:t>
            </a:r>
            <a:r>
              <a:rPr lang="en-US" dirty="0"/>
              <a:t>in engineering service industry in recent years, although there has been signs of </a:t>
            </a:r>
            <a:r>
              <a:rPr lang="en-US" dirty="0" smtClean="0"/>
              <a:t>recovery</a:t>
            </a:r>
          </a:p>
          <a:p>
            <a:r>
              <a:rPr lang="en-US" dirty="0"/>
              <a:t>E</a:t>
            </a:r>
            <a:r>
              <a:rPr lang="en-US" dirty="0" smtClean="0"/>
              <a:t>ngineer </a:t>
            </a:r>
            <a:r>
              <a:rPr lang="en-US" dirty="0"/>
              <a:t>services </a:t>
            </a:r>
            <a:r>
              <a:rPr lang="en-US" dirty="0" smtClean="0"/>
              <a:t>can be seasonal </a:t>
            </a:r>
            <a:r>
              <a:rPr lang="en-US" dirty="0"/>
              <a:t>because of accounting practices </a:t>
            </a:r>
            <a:r>
              <a:rPr lang="en-US" dirty="0" smtClean="0"/>
              <a:t>(France: production 65 </a:t>
            </a:r>
            <a:r>
              <a:rPr lang="en-US" dirty="0"/>
              <a:t>% </a:t>
            </a:r>
            <a:r>
              <a:rPr lang="en-US" dirty="0" smtClean="0"/>
              <a:t>above the </a:t>
            </a:r>
            <a:r>
              <a:rPr lang="en-US" dirty="0"/>
              <a:t>year </a:t>
            </a:r>
            <a:r>
              <a:rPr lang="en-US" dirty="0" smtClean="0"/>
              <a:t>average in December)</a:t>
            </a:r>
            <a:endParaRPr lang="en-US" dirty="0"/>
          </a:p>
          <a:p>
            <a:r>
              <a:rPr lang="en-US" dirty="0"/>
              <a:t>Many small enterprises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need to survey them </a:t>
            </a:r>
            <a:r>
              <a:rPr lang="en-US" dirty="0" smtClean="0"/>
              <a:t>also</a:t>
            </a:r>
          </a:p>
          <a:p>
            <a:endParaRPr lang="en-US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C99B719-1E59-4C50-863D-C9E93016FCD7}" type="datetime3">
              <a:rPr lang="en-US" smtClean="0"/>
              <a:t>26 October 2017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05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Output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704850" cy="365125"/>
          </a:xfrm>
        </p:spPr>
        <p:txBody>
          <a:bodyPr/>
          <a:lstStyle/>
          <a:p>
            <a:fld id="{1379233F-897F-45AF-8EE5-A97FD3C22AFA}" type="slidenum">
              <a:rPr lang="fi-FI" smtClean="0"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73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Output –</a:t>
            </a:r>
            <a:r>
              <a:rPr lang="en-US" dirty="0" smtClean="0"/>
              <a:t> challenges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Classification: distinction between manufacturing, construction, and engineering services</a:t>
            </a:r>
          </a:p>
          <a:p>
            <a:r>
              <a:rPr lang="en-US" dirty="0" smtClean="0"/>
              <a:t>No data by type of customer and product level data by establishment</a:t>
            </a:r>
          </a:p>
          <a:p>
            <a:r>
              <a:rPr lang="en-US" dirty="0" smtClean="0"/>
              <a:t>Imbalances in SUT </a:t>
            </a:r>
            <a:r>
              <a:rPr lang="en-US" dirty="0" smtClean="0">
                <a:sym typeface="Wingdings" panose="05000000000000000000" pitchFamily="2" charset="2"/>
              </a:rPr>
              <a:t> rise in i</a:t>
            </a:r>
            <a:r>
              <a:rPr lang="en-US" dirty="0" smtClean="0"/>
              <a:t>nventories which is not preferable in case of services</a:t>
            </a:r>
          </a:p>
          <a:p>
            <a:pPr lvl="1"/>
            <a:r>
              <a:rPr lang="en-US" dirty="0" smtClean="0"/>
              <a:t>Possible reasons: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Are some internal transactions included in the output?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How is the output of subsidiaries </a:t>
            </a:r>
            <a:r>
              <a:rPr lang="en-US" dirty="0" smtClean="0"/>
              <a:t>abroad </a:t>
            </a:r>
            <a:r>
              <a:rPr lang="en-US" dirty="0"/>
              <a:t>shown</a:t>
            </a:r>
            <a:r>
              <a:rPr lang="en-US" dirty="0" smtClean="0"/>
              <a:t>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Any other ideas what is behind this phenomenon?</a:t>
            </a: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93002F-71E8-43F0-B7AC-A02F51316112}" type="datetime3">
              <a:rPr lang="en-US" smtClean="0"/>
              <a:t>26 October 2017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80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SPPI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704850" cy="365125"/>
          </a:xfrm>
        </p:spPr>
        <p:txBody>
          <a:bodyPr/>
          <a:lstStyle/>
          <a:p>
            <a:fld id="{1379233F-897F-45AF-8EE5-A97FD3C22AFA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19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SPPI </a:t>
            </a:r>
            <a:r>
              <a:rPr lang="en-US" dirty="0" smtClean="0"/>
              <a:t>– </a:t>
            </a:r>
            <a:r>
              <a:rPr lang="en-US" dirty="0"/>
              <a:t>G</a:t>
            </a:r>
            <a:r>
              <a:rPr lang="en-US" dirty="0" smtClean="0"/>
              <a:t>eneral Remarks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Unique, one-off services</a:t>
            </a:r>
          </a:p>
          <a:p>
            <a:r>
              <a:rPr lang="en-US" dirty="0" smtClean="0"/>
              <a:t>Official scale of fees are in use in some countries</a:t>
            </a:r>
          </a:p>
          <a:p>
            <a:r>
              <a:rPr lang="en-US" dirty="0" smtClean="0"/>
              <a:t>Some countries cover </a:t>
            </a:r>
            <a:r>
              <a:rPr lang="en-US" dirty="0"/>
              <a:t>only</a:t>
            </a:r>
            <a:r>
              <a:rPr lang="en-US" b="1" dirty="0"/>
              <a:t> 71.1 </a:t>
            </a:r>
            <a:r>
              <a:rPr lang="en-US" i="1" dirty="0"/>
              <a:t>Architectural and engineering activities and related technical </a:t>
            </a:r>
            <a:r>
              <a:rPr lang="en-US" i="1" dirty="0" smtClean="0"/>
              <a:t>consultancy </a:t>
            </a:r>
            <a:r>
              <a:rPr lang="en-US" dirty="0" smtClean="0"/>
              <a:t>or </a:t>
            </a:r>
            <a:r>
              <a:rPr lang="en-US" b="1" dirty="0" smtClean="0"/>
              <a:t>71.12 </a:t>
            </a:r>
            <a:r>
              <a:rPr lang="en-US" i="1" dirty="0" smtClean="0"/>
              <a:t>Engineering </a:t>
            </a:r>
            <a:r>
              <a:rPr lang="en-US" i="1" dirty="0"/>
              <a:t>activities and related technical </a:t>
            </a:r>
            <a:r>
              <a:rPr lang="en-US" i="1" dirty="0" smtClean="0"/>
              <a:t>consultancy</a:t>
            </a:r>
          </a:p>
          <a:p>
            <a:r>
              <a:rPr lang="en-US" dirty="0" smtClean="0"/>
              <a:t>Quality adjustments</a:t>
            </a:r>
          </a:p>
          <a:p>
            <a:pPr lvl="1"/>
            <a:r>
              <a:rPr lang="en-US" dirty="0" smtClean="0"/>
              <a:t>New technologies and digitalization affect also engineering services e.g</a:t>
            </a:r>
            <a:r>
              <a:rPr lang="en-US" dirty="0"/>
              <a:t>. </a:t>
            </a:r>
            <a:r>
              <a:rPr lang="en-US" dirty="0" smtClean="0"/>
              <a:t>drones, </a:t>
            </a:r>
            <a:r>
              <a:rPr lang="fr-FR" dirty="0" smtClean="0">
                <a:latin typeface="Arial" pitchFamily="34"/>
                <a:cs typeface="Arial" pitchFamily="34"/>
              </a:rPr>
              <a:t>BIM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	</a:t>
            </a:r>
            <a:r>
              <a:rPr lang="en-US" dirty="0" smtClean="0"/>
              <a:t> How </a:t>
            </a:r>
            <a:r>
              <a:rPr lang="en-US" dirty="0"/>
              <a:t>to measure and quality adjust?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4D57189-7BC8-4126-B13F-BB7ED1AC1326}" type="datetime3">
              <a:rPr lang="en-US" smtClean="0"/>
              <a:t>26 October 2017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717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Methods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Time-based methods </a:t>
            </a:r>
            <a:r>
              <a:rPr lang="en-US" dirty="0"/>
              <a:t>(Japan</a:t>
            </a:r>
            <a:r>
              <a:rPr lang="en-US" dirty="0" smtClean="0"/>
              <a:t>, Croatia, France)</a:t>
            </a:r>
          </a:p>
          <a:p>
            <a:pPr marL="457200" lvl="1" indent="0">
              <a:buNone/>
            </a:pPr>
            <a:r>
              <a:rPr lang="en-US" dirty="0" smtClean="0"/>
              <a:t>+	Easy to report</a:t>
            </a:r>
          </a:p>
          <a:p>
            <a:pPr marL="457200" lvl="1" indent="0">
              <a:buNone/>
            </a:pPr>
            <a:r>
              <a:rPr lang="en-US" dirty="0" smtClean="0"/>
              <a:t>- 	Changes </a:t>
            </a:r>
            <a:r>
              <a:rPr lang="en-US" dirty="0"/>
              <a:t>in </a:t>
            </a:r>
            <a:r>
              <a:rPr lang="en-US" dirty="0" smtClean="0"/>
              <a:t>labor </a:t>
            </a:r>
            <a:r>
              <a:rPr lang="en-US" dirty="0"/>
              <a:t>productivity are not captured </a:t>
            </a:r>
            <a:r>
              <a:rPr lang="en-US" dirty="0" smtClean="0"/>
              <a:t>(cross- 	cutting </a:t>
            </a:r>
            <a:r>
              <a:rPr lang="en-US" dirty="0"/>
              <a:t>topic </a:t>
            </a:r>
            <a:r>
              <a:rPr lang="en-US" dirty="0" smtClean="0"/>
              <a:t>in VG in </a:t>
            </a:r>
            <a:r>
              <a:rPr lang="en-US" dirty="0"/>
              <a:t>2016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Model pricing </a:t>
            </a:r>
            <a:r>
              <a:rPr lang="en-US" dirty="0"/>
              <a:t>(Japan, </a:t>
            </a:r>
            <a:r>
              <a:rPr lang="en-US" dirty="0" smtClean="0"/>
              <a:t>Italy)</a:t>
            </a:r>
          </a:p>
          <a:p>
            <a:pPr marL="0" indent="0">
              <a:buNone/>
            </a:pPr>
            <a:r>
              <a:rPr lang="en-US" dirty="0" smtClean="0"/>
              <a:t>	+	Suitable for unique services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	Difficult to comprehend and provide estimation for the price 		change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	Updating the models	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60D3AAC-3F9E-405F-A66D-45A6B3AB1BB9}" type="datetime3">
              <a:rPr lang="en-US" smtClean="0"/>
              <a:t>26 October 2017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165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Methods cont.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05101" y="1372329"/>
            <a:ext cx="7734300" cy="4411663"/>
          </a:xfrm>
        </p:spPr>
        <p:txBody>
          <a:bodyPr/>
          <a:lstStyle/>
          <a:p>
            <a:r>
              <a:rPr lang="en-US" dirty="0"/>
              <a:t>Direct use of repeated services (Croatia, </a:t>
            </a:r>
            <a:r>
              <a:rPr lang="en-US" dirty="0" smtClean="0"/>
              <a:t>France)</a:t>
            </a:r>
          </a:p>
          <a:p>
            <a:pPr marL="0" indent="0">
              <a:buNone/>
            </a:pPr>
            <a:r>
              <a:rPr lang="en-US" dirty="0" smtClean="0"/>
              <a:t>	+	Simple method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	Rarely usable: not so many homogenous services in 			engineering	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Percentage fee (Croatia, France)</a:t>
            </a:r>
          </a:p>
          <a:p>
            <a:pPr marL="0" indent="0">
              <a:buNone/>
            </a:pPr>
            <a:r>
              <a:rPr lang="en-US" dirty="0"/>
              <a:t>	+	</a:t>
            </a:r>
            <a:r>
              <a:rPr lang="en-US" dirty="0" smtClean="0"/>
              <a:t>Straightforward method to use</a:t>
            </a:r>
          </a:p>
          <a:p>
            <a:pPr marL="0" indent="0">
              <a:buNone/>
            </a:pPr>
            <a:r>
              <a:rPr lang="en-US" dirty="0"/>
              <a:t>	-	</a:t>
            </a:r>
            <a:r>
              <a:rPr lang="en-US" dirty="0" smtClean="0"/>
              <a:t>Multiple </a:t>
            </a:r>
            <a:r>
              <a:rPr lang="en-US" dirty="0"/>
              <a:t>factors that influence the price of engineering </a:t>
            </a:r>
            <a:r>
              <a:rPr lang="en-US" dirty="0" smtClean="0"/>
              <a:t>			services and this method </a:t>
            </a:r>
            <a:r>
              <a:rPr lang="en-US" dirty="0"/>
              <a:t>may not adequately reflect actual </a:t>
            </a:r>
            <a:r>
              <a:rPr lang="en-US" dirty="0" smtClean="0"/>
              <a:t>		prices received (SPPI manual)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" pitchFamily="34"/>
                <a:cs typeface="Arial" pitchFamily="34"/>
              </a:rPr>
              <a:t>Does </a:t>
            </a:r>
            <a:r>
              <a:rPr lang="fr-FR" sz="2400" dirty="0">
                <a:latin typeface="Arial" pitchFamily="34"/>
                <a:cs typeface="Arial" pitchFamily="34"/>
              </a:rPr>
              <a:t>price variation depends on the </a:t>
            </a:r>
            <a:r>
              <a:rPr lang="fr-FR" sz="2400" dirty="0" smtClean="0">
                <a:latin typeface="Arial" pitchFamily="34"/>
                <a:cs typeface="Arial" pitchFamily="34"/>
              </a:rPr>
              <a:t>selected pricing </a:t>
            </a:r>
            <a:r>
              <a:rPr lang="fr-FR" sz="2400" dirty="0">
                <a:latin typeface="Arial" pitchFamily="34"/>
                <a:cs typeface="Arial" pitchFamily="34"/>
              </a:rPr>
              <a:t>method</a:t>
            </a:r>
            <a:r>
              <a:rPr lang="fr-FR" sz="2400" dirty="0" smtClean="0">
                <a:latin typeface="Arial" pitchFamily="34"/>
                <a:cs typeface="Arial" pitchFamily="34"/>
              </a:rPr>
              <a:t>? (France)</a:t>
            </a:r>
            <a:endParaRPr lang="fr-FR" sz="2400" dirty="0">
              <a:latin typeface="Arial" pitchFamily="34"/>
              <a:cs typeface="Arial" pitchFamily="34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006678-1428-4A90-A9DC-C047B2F3CA92}" type="datetime3">
              <a:rPr lang="en-US" smtClean="0"/>
              <a:t>26 October 2017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634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K_en">
  <a:themeElements>
    <a:clrScheme name="TK_201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3B0"/>
      </a:accent1>
      <a:accent2>
        <a:srgbClr val="C0D730"/>
      </a:accent2>
      <a:accent3>
        <a:srgbClr val="A40084"/>
      </a:accent3>
      <a:accent4>
        <a:srgbClr val="33C1BA"/>
      </a:accent4>
      <a:accent5>
        <a:srgbClr val="F8941E"/>
      </a:accent5>
      <a:accent6>
        <a:srgbClr val="E21776"/>
      </a:accent6>
      <a:hlink>
        <a:srgbClr val="0073B0"/>
      </a:hlink>
      <a:folHlink>
        <a:srgbClr val="A40084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K_en.potx" id="{FA9F40D0-59C2-4976-AA4C-453FD4FC1DB4}" vid="{3FACD2C7-0421-48C8-A32E-BCF9ECFAE8EF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TK_en</Template>
  <TotalTime>2703</TotalTime>
  <Words>394</Words>
  <Application>Microsoft Office PowerPoint</Application>
  <PresentationFormat>Näytössä katseltava diaesitys (4:3)</PresentationFormat>
  <Paragraphs>94</Paragraphs>
  <Slides>11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_TK_en</vt:lpstr>
      <vt:lpstr>Discussant Remarks on Engineering Services</vt:lpstr>
      <vt:lpstr>Papers</vt:lpstr>
      <vt:lpstr>General Remarks on Engineering Services</vt:lpstr>
      <vt:lpstr>Output</vt:lpstr>
      <vt:lpstr>Output – challenges</vt:lpstr>
      <vt:lpstr>SPPI</vt:lpstr>
      <vt:lpstr>SPPI – General Remarks</vt:lpstr>
      <vt:lpstr>Pricing Methods</vt:lpstr>
      <vt:lpstr>Pricing Methods cont.</vt:lpstr>
      <vt:lpstr>Output &amp; SPPI – Coherence</vt:lpstr>
      <vt:lpstr>Thank you</vt:lpstr>
    </vt:vector>
  </TitlesOfParts>
  <Company>Tilastokeskus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Discussant Remarks on Engineering Services</dc:title>
  <dc:creator>Susanna Tåg</dc:creator>
  <cp:lastModifiedBy>Susanna Tåg</cp:lastModifiedBy>
  <cp:revision>93</cp:revision>
  <dcterms:created xsi:type="dcterms:W3CDTF">2017-10-22T06:09:20Z</dcterms:created>
  <dcterms:modified xsi:type="dcterms:W3CDTF">2017-10-26T04:24:33Z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ieli">
    <vt:lpwstr>EN</vt:lpwstr>
  </property>
</Properties>
</file>